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2" r:id="rId4"/>
    <p:sldId id="283" r:id="rId5"/>
    <p:sldId id="269" r:id="rId6"/>
    <p:sldId id="271" r:id="rId7"/>
    <p:sldId id="272" r:id="rId8"/>
    <p:sldId id="264" r:id="rId9"/>
    <p:sldId id="278" r:id="rId10"/>
    <p:sldId id="274" r:id="rId11"/>
    <p:sldId id="273" r:id="rId12"/>
    <p:sldId id="276" r:id="rId13"/>
    <p:sldId id="275" r:id="rId14"/>
    <p:sldId id="280" r:id="rId15"/>
    <p:sldId id="279" r:id="rId16"/>
    <p:sldId id="282" r:id="rId17"/>
    <p:sldId id="263" r:id="rId18"/>
    <p:sldId id="277" r:id="rId19"/>
    <p:sldId id="266" r:id="rId20"/>
    <p:sldId id="267" r:id="rId21"/>
    <p:sldId id="257" r:id="rId22"/>
    <p:sldId id="258" r:id="rId23"/>
    <p:sldId id="259" r:id="rId24"/>
    <p:sldId id="260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44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92431-C0F5-443A-B6E9-9C1E29979AE0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40B2-7582-4603-827B-EE064D52AA1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02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Right-Skew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465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Excellent	$161,750.15	$114,754.71</a:t>
            </a:r>
          </a:p>
          <a:p>
            <a:r>
              <a:rPr lang="en-US" dirty="0"/>
              <a:t>Good	$46,995.44	$117,345.68</a:t>
            </a:r>
          </a:p>
          <a:p>
            <a:r>
              <a:rPr lang="en-US" dirty="0"/>
              <a:t>Fair	-$70,350.24	$18,704.53</a:t>
            </a:r>
          </a:p>
          <a:p>
            <a:r>
              <a:rPr lang="en-US" dirty="0"/>
              <a:t>Typical/Average	-$89,054.77	$0.00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124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Qty. of Fireplaces	$59,918.87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Exceptional Masonry Fireplace	$164,570.31</a:t>
            </a:r>
          </a:p>
          <a:p>
            <a:r>
              <a:rPr lang="en-US" dirty="0"/>
              <a:t>Masonry Fireplace in main level	$61,637.76</a:t>
            </a:r>
          </a:p>
          <a:p>
            <a:r>
              <a:rPr lang="en-US" dirty="0"/>
              <a:t>Qty. of Fireplaces	$59,918.87</a:t>
            </a:r>
          </a:p>
          <a:p>
            <a:r>
              <a:rPr lang="en-US" dirty="0"/>
              <a:t>Prefabricated Fireplace in main living area or Masonry Fireplace in basement	$28,951.34</a:t>
            </a:r>
          </a:p>
          <a:p>
            <a:r>
              <a:rPr lang="en-US" dirty="0"/>
              <a:t>Prefabricated Fireplace in basement	-$22,302.31</a:t>
            </a:r>
          </a:p>
          <a:p>
            <a:r>
              <a:rPr lang="en-US" dirty="0"/>
              <a:t>Ben Franklin Stove	-$57,309.88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50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If you ever do attempt to build a predicter include:</a:t>
            </a:r>
          </a:p>
          <a:p>
            <a:r>
              <a:rPr lang="en-AU" dirty="0"/>
              <a:t>	2-colour scatter plot</a:t>
            </a:r>
          </a:p>
          <a:p>
            <a:r>
              <a:rPr lang="en-AU" dirty="0"/>
              <a:t>	Confusion matrix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799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Fireplaces	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Helvetica Neue"/>
              </a:rPr>
              <a:t>FullBath</a:t>
            </a:r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	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Helvetica Neue"/>
              </a:rPr>
              <a:t>GarageCars</a:t>
            </a:r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AU" b="0" i="0" dirty="0" err="1">
                <a:solidFill>
                  <a:srgbClr val="000000"/>
                </a:solidFill>
                <a:effectLst/>
                <a:latin typeface="Helvetica Neue"/>
              </a:rPr>
              <a:t>KitchenAbvGrMSSubClass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696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Explain extreme ends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AU" b="0" i="0" dirty="0" err="1">
                <a:solidFill>
                  <a:srgbClr val="000000"/>
                </a:solidFill>
                <a:effectLst/>
                <a:latin typeface="Helvetica Neue"/>
              </a:rPr>
              <a:t>KitchenQual</a:t>
            </a:r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62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    984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    129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1113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AU" dirty="0"/>
          </a:p>
          <a:p>
            <a:r>
              <a:rPr lang="en-AU" dirty="0"/>
              <a:t>88 – 12 Split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925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R-Squared measures how much variation of an output variable is explained by the input variable(s) in a regression model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Other methods used:</a:t>
            </a:r>
          </a:p>
          <a:p>
            <a:pPr lvl="1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Cross-Validation Prediction</a:t>
            </a:r>
          </a:p>
          <a:p>
            <a:pPr lvl="1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Calculated Optimal Ridge</a:t>
            </a:r>
          </a:p>
          <a:p>
            <a:pPr lvl="1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Feature Selection using chi2 and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SourceSansPro"/>
              </a:rPr>
              <a:t>f_class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R-Squared is a statistical measure of fit that indicates how much variation of a dependent variable is explained by the independent variable(s) in a regression model.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https://www.investopedia.com/terms/r/r-squared.asp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04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$111.518472 per ft^2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64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$111.518472 per ft^2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Mention Chi-2 and F-Class (?)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Anscombe's quartet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874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24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Adjacent to </a:t>
            </a:r>
            <a:r>
              <a:rPr lang="en-US" dirty="0" err="1"/>
              <a:t>postive</a:t>
            </a:r>
            <a:r>
              <a:rPr lang="en-US" dirty="0"/>
              <a:t> off-site feature	$70,438.79</a:t>
            </a:r>
          </a:p>
          <a:p>
            <a:r>
              <a:rPr lang="en-US" dirty="0"/>
              <a:t>Normal	$24,605.43</a:t>
            </a:r>
          </a:p>
          <a:p>
            <a:r>
              <a:rPr lang="en-US" dirty="0"/>
              <a:t>Near park	$23,999.76</a:t>
            </a:r>
          </a:p>
          <a:p>
            <a:r>
              <a:rPr lang="en-US" dirty="0"/>
              <a:t>Within 200 ft of East-West Railroad	$723.01</a:t>
            </a:r>
          </a:p>
          <a:p>
            <a:r>
              <a:rPr lang="en-US" dirty="0"/>
              <a:t>Adjacent to North-South Railroad	-$824.08</a:t>
            </a:r>
          </a:p>
          <a:p>
            <a:r>
              <a:rPr lang="en-US" dirty="0"/>
              <a:t>Within 200 ft of North-South Railroad	-$12,763.11</a:t>
            </a:r>
          </a:p>
          <a:p>
            <a:r>
              <a:rPr lang="en-US" dirty="0"/>
              <a:t>Adjacent to feeder street	-$41,057.50</a:t>
            </a:r>
          </a:p>
          <a:p>
            <a:r>
              <a:rPr lang="en-US" dirty="0"/>
              <a:t>Adjacent to arterial street	-$49,954.10</a:t>
            </a:r>
          </a:p>
          <a:p>
            <a:r>
              <a:rPr lang="en-US" dirty="0"/>
              <a:t>Adjacent to East-West Railroad	-$51,034.77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793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level_1	beta_1</a:t>
            </a:r>
          </a:p>
          <a:p>
            <a:r>
              <a:rPr lang="en-US" dirty="0"/>
              <a:t>10 - Very Excellent	$252,546</a:t>
            </a:r>
          </a:p>
          <a:p>
            <a:r>
              <a:rPr lang="en-US" dirty="0"/>
              <a:t>9 - Excellent	$189,691</a:t>
            </a:r>
          </a:p>
          <a:p>
            <a:r>
              <a:rPr lang="en-US" dirty="0"/>
              <a:t>8 - Very Good	$105,809</a:t>
            </a:r>
          </a:p>
          <a:p>
            <a:r>
              <a:rPr lang="en-US" dirty="0"/>
              <a:t>7 - Good	$27,407</a:t>
            </a:r>
          </a:p>
          <a:p>
            <a:r>
              <a:rPr lang="en-US" dirty="0"/>
              <a:t>6 - Above Average	-$36,901</a:t>
            </a:r>
          </a:p>
          <a:p>
            <a:r>
              <a:rPr lang="en-US" dirty="0"/>
              <a:t>5 - Average	-$73,355</a:t>
            </a:r>
          </a:p>
          <a:p>
            <a:r>
              <a:rPr lang="en-US" dirty="0"/>
              <a:t>4 - Below Average	-$81,331</a:t>
            </a:r>
          </a:p>
          <a:p>
            <a:r>
              <a:rPr lang="en-US" dirty="0"/>
              <a:t>3 - Fair	-$89,938</a:t>
            </a:r>
          </a:p>
          <a:p>
            <a:r>
              <a:rPr lang="en-US" dirty="0"/>
              <a:t>2 - Poor	-$126,391</a:t>
            </a:r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AU" b="0" i="0" dirty="0">
                <a:solidFill>
                  <a:srgbClr val="000000"/>
                </a:solidFill>
                <a:effectLst/>
                <a:latin typeface="Helvetica Neue"/>
              </a:rPr>
              <a:t>Applied same method to </a:t>
            </a:r>
          </a:p>
          <a:p>
            <a:endParaRPr lang="en-AU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439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Anscombe's quartet</a:t>
            </a:r>
          </a:p>
          <a:p>
            <a:endParaRPr lang="en-AU" dirty="0"/>
          </a:p>
          <a:p>
            <a:r>
              <a:rPr lang="en-AU" dirty="0"/>
              <a:t>Kitchen</a:t>
            </a:r>
          </a:p>
          <a:p>
            <a:r>
              <a:rPr lang="en-AU" dirty="0"/>
              <a:t>Garage</a:t>
            </a:r>
          </a:p>
          <a:p>
            <a:r>
              <a:rPr lang="en-AU" dirty="0"/>
              <a:t>Basement</a:t>
            </a:r>
          </a:p>
          <a:p>
            <a:r>
              <a:rPr lang="en-AU" dirty="0"/>
              <a:t>Fireplace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E40B2-7582-4603-827B-EE064D52AA1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6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F0A7-D4AB-4082-8E36-176456318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370E8-126F-4475-82E3-8BFA0BE8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2BF8-2978-4B99-A60E-E1ACF832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8D63-7E51-40E7-A88E-620EBA7E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DFFA3-240F-4A11-9668-750F02D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576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4F84-F84A-4899-B3E9-D1CD3A4A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B0375-7405-4866-9AE4-B413F0DF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AA49A-772A-40AF-BA15-77BF7F38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9E80C-3CCA-4828-BFBF-9B891684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7231F-9E2B-4707-B2BE-C26C7FBD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18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1FFB8-830C-42F0-A744-654EA0C25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8B4D9-C913-467F-8107-3712CE8BF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5DD6E-662C-438C-967B-B7E8D714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F196A-F87E-4DBE-9FE8-EE0DD48C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BF5F-186A-44B6-ACF3-F8EC652D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8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2A79-B362-412A-A2B6-BCEB69D3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2D9A-743D-4AEC-80EA-C7235719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6F55D-65E5-4B94-AD1E-E72E7D81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0AFEA-4C3B-46CD-B8BF-4716A8B0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6189F-5D8F-4EF5-AAB3-CA98CF07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09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BB4D-D4CE-406A-8C4E-651A3F64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C9E67-759F-4063-AACB-1BAB1157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0436-633C-4C70-9983-C240EB20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B1EA2-2E9F-4E70-BB81-494F80B7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C9F1C-2949-445B-8DE4-F96DE3C8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65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DF27-3920-4417-9DB0-8003BED4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C664B-46A3-448C-8E1E-28E001A8A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04F18-8A8B-44FB-96ED-EDE61479E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A46AB-BDA8-49B7-9185-7C4AD84E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36DB4-8247-4C87-955C-5FB27018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6E46D-1F5D-40BA-B42B-0791515A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8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3E57-270E-4107-9D2C-6FE0A3A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ADDE4-FEA3-458B-84F4-7C600A45D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CF908-A350-4C45-BDF8-EF83F03A7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AE2F3-72E2-4741-812A-487AAEF74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03D1C-CCD3-4405-86B5-C9CF6D76F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DDA22-7669-4291-B2B9-4BB568A5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2C07A-F81A-46FD-86FF-BFC87490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E41C3-B62A-4BEC-B1C9-A3091640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37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902B-6CA6-4E21-9193-B0F9D11F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EA1C4-0138-45F1-8DC3-E8B432EF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779E1-485E-4DF0-A517-9F928595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32461-A5D7-4DBE-BA05-10B70F5C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57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6B106-D061-4132-83B4-78F9D51E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66AF-BFA7-4840-916F-FD7AA84E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3F036-E08B-4E8B-B06A-80154421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7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C68B-2DF2-4FD9-A214-A43DA1BA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EAA2-2665-4EF3-BECA-C1327F31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E7443-F6FF-472E-B1FE-4373F0BA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B49AA-D6B1-46ED-A342-7B4D02BD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55D3-6985-4D4E-BFC7-FC00667C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28CB6-A648-4CEB-83DC-7A8493EA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706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232E-3A0D-4E5E-9F9E-AACED233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0C451-8DA6-4159-B86B-17A5B72F0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6F7C5-6277-4A9C-A0D6-2D2603EF9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2E727-1009-4082-9709-9A2D3146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3515E-60BB-47A0-B382-19100BEB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0E308-E386-45D2-95FF-EB8030F5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06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EFB1B-6781-4950-8939-EE4BEC52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F884D-A70A-46C1-924F-34E5EEE1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11596-63A8-4528-A50E-91A18B8CE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A3755-AF19-4B76-A89B-C530142817D1}" type="datetimeFigureOut">
              <a:rPr lang="en-AU" smtClean="0"/>
              <a:t>13/12/2021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20F4A-48B2-410A-9444-574EC9765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B8974-BE9C-48A4-B43B-78AE4AE8A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3A92-5648-4652-A9A0-63FD1C21DB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2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5F6-5A9B-463C-A222-03133C968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7200" b="1" dirty="0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Ames Housing Data Insights</a:t>
            </a:r>
            <a:endParaRPr lang="en-AU" sz="7200" b="1" dirty="0">
              <a:ln w="38100">
                <a:solidFill>
                  <a:schemeClr val="bg1"/>
                </a:solidFill>
              </a:ln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63DED-3F72-41E7-9A42-2D8AAFD00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3333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By</a:t>
            </a:r>
            <a:r>
              <a:rPr lang="en-US" sz="4800" dirty="0">
                <a:ln w="22225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4800" b="1" dirty="0">
                <a:ln w="22225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Krisdan</a:t>
            </a:r>
            <a:endParaRPr lang="en-AU" sz="4800" b="1" dirty="0">
              <a:ln w="22225">
                <a:solidFill>
                  <a:schemeClr val="bg1"/>
                </a:solidFill>
              </a:ln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B670-F856-4081-A0C5-BCF1C629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‘Overall Quality’ vs Beta-1</a:t>
            </a:r>
          </a:p>
        </p:txBody>
      </p:sp>
      <p:pic>
        <p:nvPicPr>
          <p:cNvPr id="14343" name="Picture 7">
            <a:extLst>
              <a:ext uri="{FF2B5EF4-FFF2-40B4-BE49-F238E27FC236}">
                <a16:creationId xmlns:a16="http://schemas.microsoft.com/office/drawing/2014/main" id="{CCF44D33-6D20-42A1-B86A-FFDA6ED4B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57" y="1825625"/>
            <a:ext cx="82938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2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E7CF-8C9B-4F4B-A7EE-E41C0A9D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All features, correlations vs beta-1s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80F7F46-6FEE-4AE7-B9DC-1977867E6C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6161"/>
            <a:ext cx="10515600" cy="4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44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CEBF-B15F-4D25-A7F3-93027FA6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Kitchen Quality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F8170D4-E0B6-4AC1-9670-1CE9BFE7BC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05" y="1825625"/>
            <a:ext cx="84915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5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0400-6027-468B-893D-C75BF7E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Fireplaces’ </a:t>
            </a:r>
            <a:r>
              <a:rPr lang="en-AU" dirty="0"/>
              <a:t>beta-1s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FE4F871-ED7F-4779-A659-E5AC3FC822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56" y="1825625"/>
            <a:ext cx="99728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7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33BC-D754-429A-B86D-6A51B92E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Abnormal Sale Conditions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0DC7CC8-AFFE-411F-8BE1-A8A54E35837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4" y="1896161"/>
            <a:ext cx="4877051" cy="42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43740C6-E4A7-4895-A8CF-CEA4C07A73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835" y="1825625"/>
            <a:ext cx="45303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5F6-5A9B-463C-A222-03133C968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7200" b="1" dirty="0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The End</a:t>
            </a:r>
            <a:endParaRPr lang="en-AU" sz="7200" b="1" dirty="0">
              <a:ln w="38100">
                <a:solidFill>
                  <a:schemeClr val="bg1"/>
                </a:solidFill>
              </a:ln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33716E-8201-4AE8-8838-2E0D6CF4A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37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5F6-5A9B-463C-A222-03133C968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7200" b="1" dirty="0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The End</a:t>
            </a:r>
            <a:endParaRPr lang="en-AU" sz="7200" b="1" dirty="0">
              <a:ln w="38100">
                <a:solidFill>
                  <a:schemeClr val="bg1"/>
                </a:solidFill>
              </a:ln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63DED-3F72-41E7-9A42-2D8AAFD00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3333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n w="22225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</a:rPr>
              <a:t>Any questions?</a:t>
            </a:r>
            <a:endParaRPr lang="en-AU" sz="4800" b="1" dirty="0">
              <a:ln w="22225">
                <a:solidFill>
                  <a:schemeClr val="bg1"/>
                </a:solidFill>
              </a:ln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9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68812-9D6A-4900-9DF8-04CC613F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Splitting and sorting the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A3720-878A-4BD7-A048-0DCCCE3BF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Fixed Features (33)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8792F-CE00-4997-9D2E-9EAA3A6FF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Lot size</a:t>
            </a:r>
          </a:p>
          <a:p>
            <a:r>
              <a:rPr lang="en-AU" dirty="0"/>
              <a:t>Type of dwelling</a:t>
            </a:r>
          </a:p>
          <a:p>
            <a:pPr lvl="1"/>
            <a:r>
              <a:rPr lang="en-US" dirty="0"/>
              <a:t>One story</a:t>
            </a:r>
          </a:p>
          <a:p>
            <a:pPr lvl="1"/>
            <a:r>
              <a:rPr lang="en-US" dirty="0"/>
              <a:t>Two story</a:t>
            </a:r>
          </a:p>
          <a:p>
            <a:pPr lvl="1"/>
            <a:r>
              <a:rPr lang="en-US" dirty="0"/>
              <a:t>Split Foyer</a:t>
            </a:r>
          </a:p>
          <a:p>
            <a:pPr lvl="1"/>
            <a:r>
              <a:rPr lang="en-US" dirty="0"/>
              <a:t>Split Level</a:t>
            </a:r>
          </a:p>
          <a:p>
            <a:r>
              <a:rPr lang="en-AU" dirty="0"/>
              <a:t>Neighbourhood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7ED45-C2A2-48B0-BA69-3C195EF32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 sz="3600" dirty="0" err="1"/>
              <a:t>Renovatable</a:t>
            </a:r>
            <a:r>
              <a:rPr lang="en-AU" sz="3600" dirty="0"/>
              <a:t> Features (54)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10214A-529B-49E9-877D-59B9266405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Kitchen Quality</a:t>
            </a:r>
          </a:p>
          <a:p>
            <a:r>
              <a:rPr lang="en-AU" dirty="0" err="1"/>
              <a:t>GarageFinish</a:t>
            </a:r>
            <a:endParaRPr lang="en-AU" dirty="0"/>
          </a:p>
          <a:p>
            <a:pPr lvl="1"/>
            <a:r>
              <a:rPr lang="en-AU" dirty="0"/>
              <a:t>Attached to home</a:t>
            </a:r>
          </a:p>
          <a:p>
            <a:pPr lvl="1"/>
            <a:r>
              <a:rPr lang="en-AU" dirty="0"/>
              <a:t>Basement Garage</a:t>
            </a:r>
          </a:p>
          <a:p>
            <a:pPr lvl="1"/>
            <a:r>
              <a:rPr lang="en-AU" dirty="0"/>
              <a:t>Car Port</a:t>
            </a:r>
          </a:p>
          <a:p>
            <a:r>
              <a:rPr lang="en-AU" dirty="0"/>
              <a:t>Basement Condition</a:t>
            </a:r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35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0EE7-F2A8-4F99-862A-A286847B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4885-EA7F-45CB-90DF-E7A8F845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36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401354-2CB6-488B-9ABF-2C062856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Int64 </a:t>
            </a:r>
            <a:r>
              <a:rPr lang="en-AU" dirty="0" err="1"/>
              <a:t>corr</a:t>
            </a:r>
            <a:r>
              <a:rPr lang="en-AU" dirty="0"/>
              <a:t> x beta_1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40E72BD-FF6A-40D2-9D59-F4676B0D7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07" y="1825625"/>
            <a:ext cx="105107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F9FB-2EC6-49BB-9576-0BFE90CD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83317" cy="1325563"/>
          </a:xfrm>
        </p:spPr>
        <p:txBody>
          <a:bodyPr/>
          <a:lstStyle/>
          <a:p>
            <a:r>
              <a:rPr lang="en-AU" dirty="0"/>
              <a:t>Histogram of Sale Prices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0158B6-4D36-4DF6-A689-C87E02A35F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92" y="1825625"/>
            <a:ext cx="97298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9214B9-9074-46D9-A2BE-5F00B63485CB}"/>
              </a:ext>
            </a:extLst>
          </p:cNvPr>
          <p:cNvSpPr txBox="1">
            <a:spLocks/>
          </p:cNvSpPr>
          <p:nvPr/>
        </p:nvSpPr>
        <p:spPr>
          <a:xfrm>
            <a:off x="7472855" y="365125"/>
            <a:ext cx="36260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800" dirty="0"/>
              <a:t>Mean = 		$186,277.64</a:t>
            </a:r>
            <a:br>
              <a:rPr lang="en-AU" sz="2800" dirty="0"/>
            </a:br>
            <a:r>
              <a:rPr lang="en-AU" sz="2800" dirty="0"/>
              <a:t>Median = 	$165,000.00</a:t>
            </a:r>
          </a:p>
          <a:p>
            <a:pPr>
              <a:lnSpc>
                <a:spcPct val="150000"/>
              </a:lnSpc>
            </a:pPr>
            <a:r>
              <a:rPr lang="en-AU" sz="2800" dirty="0"/>
              <a:t>Mode = 		$140,000.00</a:t>
            </a:r>
          </a:p>
        </p:txBody>
      </p:sp>
    </p:spTree>
    <p:extLst>
      <p:ext uri="{BB962C8B-B14F-4D97-AF65-F5344CB8AC3E}">
        <p14:creationId xmlns:p14="http://schemas.microsoft.com/office/powerpoint/2010/main" val="54541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401354-2CB6-488B-9ABF-2C062856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All Features: Correlation vs beta_1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0058BA3-7565-4A41-84D1-82BCB08F18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6161"/>
            <a:ext cx="10515600" cy="4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36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B2B7-25CE-4B6B-8267-7F7B8B50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Estimate the sale price of properties based on their "fixed" characteristics, such as neighborhood, lot size, number of stories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CB65-A14C-48A2-8FC8-F1210AA1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6010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289D-A09D-48B5-8CF8-641D69FF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Estimate the impact of possible renovations to properties from the variation in sale price not explained by the fixed characteristics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0756-041B-4513-B826-199E74A4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284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39C6-3443-441D-8CE6-9A7DDCD2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Bonus Question: Determine the features in the housing data that best predict "abnormal" sales (foreclosures, etc.)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B235-C3FD-44A6-BA54-0A51D7DD2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17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CD74-8C28-47E2-BB9A-563276EB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Determine any value of </a:t>
            </a: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changeable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 property characteristics unexplained by the </a:t>
            </a: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fixed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 ones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06F6-5B7C-4926-91DA-A19B3DD4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22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F337-B3A0-48C7-8987-111D8A0B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What property characteristics predict an "abnormal" sale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A878-A4AE-488B-9E82-2E2E3D18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91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2CEF-C659-4C64-8526-17527F83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Training and Testing Data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9AD0F23-1981-4FAF-8EAB-DADA91B19F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51" y="1741747"/>
            <a:ext cx="6674498" cy="45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390FF4-AFFD-4BBD-A247-D57E710F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506" y="6071016"/>
            <a:ext cx="3470988" cy="8437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house11[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MoYrSold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].hist(bins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</a:rPr>
              <a:t>54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    984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     129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" panose="020B0604020202020204" pitchFamily="34" charset="0"/>
              </a:rPr>
              <a:t>Total 1113</a:t>
            </a:r>
          </a:p>
        </p:txBody>
      </p:sp>
    </p:spTree>
    <p:extLst>
      <p:ext uri="{BB962C8B-B14F-4D97-AF65-F5344CB8AC3E}">
        <p14:creationId xmlns:p14="http://schemas.microsoft.com/office/powerpoint/2010/main" val="226501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68812-9D6A-4900-9DF8-04CC613F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Splitting and sorting the Features </a:t>
            </a:r>
            <a:br>
              <a:rPr lang="en-AU" dirty="0"/>
            </a:br>
            <a:r>
              <a:rPr lang="en-AU" sz="2400" dirty="0"/>
              <a:t>(Showing Top 5 </a:t>
            </a:r>
            <a:r>
              <a:rPr lang="el-GR" sz="2400" b="0" i="0" dirty="0">
                <a:solidFill>
                  <a:srgbClr val="202122"/>
                </a:solidFill>
                <a:effectLst/>
                <a:latin typeface="Nimbus Roman No9 L"/>
              </a:rPr>
              <a:t>χ</a:t>
            </a:r>
            <a:r>
              <a:rPr lang="el-GR" sz="2400" b="0" i="0" baseline="30000" dirty="0">
                <a:solidFill>
                  <a:srgbClr val="202122"/>
                </a:solidFill>
                <a:effectLst/>
                <a:latin typeface="Nimbus Roman No9 L"/>
              </a:rPr>
              <a:t>2</a:t>
            </a:r>
            <a:r>
              <a:rPr lang="en-AU" sz="2400" dirty="0"/>
              <a:t>)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A3720-878A-4BD7-A048-0DCCCE3BF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Fixed Features (33)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8792F-CE00-4997-9D2E-9EAA3A6FF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Lot size in square feet</a:t>
            </a: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Second floor square feet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Rating of basement finished area</a:t>
            </a:r>
            <a:r>
              <a:rPr lang="en-A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 quality finished square feet (all floors)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Above-ground living area square feet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7ED45-C2A2-48B0-BA69-3C195EF32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 sz="3600" dirty="0" err="1"/>
              <a:t>Renovatable</a:t>
            </a:r>
            <a:r>
              <a:rPr lang="en-AU" sz="3600" dirty="0"/>
              <a:t> Features (54)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10214A-529B-49E9-877D-59B9266405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Basement-finish square feet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Pool area in square feet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Enclosed porch area in square feet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Dollar-Value of any miscellaneous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Style of dwelling: </a:t>
            </a:r>
            <a:r>
              <a:rPr lang="en-US" dirty="0"/>
              <a:t>One-and-one-half story: 2nd level finished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80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02BB-88FC-4CC8-8F93-5C8192AC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Prediction Models at work </a:t>
            </a:r>
            <a:br>
              <a:rPr lang="en-US" dirty="0"/>
            </a:br>
            <a:r>
              <a:rPr lang="en-AU" sz="2800" dirty="0"/>
              <a:t>(and </a:t>
            </a:r>
            <a:r>
              <a:rPr lang="en-AU" sz="2800" b="0" i="0" dirty="0">
                <a:solidFill>
                  <a:srgbClr val="202122"/>
                </a:solidFill>
                <a:effectLst/>
                <a:latin typeface="Nimbus Roman No9 L"/>
              </a:rPr>
              <a:t>R</a:t>
            </a:r>
            <a:r>
              <a:rPr lang="el-GR" sz="2800" b="0" i="0" baseline="30000" dirty="0">
                <a:solidFill>
                  <a:srgbClr val="202122"/>
                </a:solidFill>
                <a:effectLst/>
                <a:latin typeface="Nimbus Roman No9 L"/>
              </a:rPr>
              <a:t>2</a:t>
            </a:r>
            <a:r>
              <a:rPr lang="en-AU" sz="2800" dirty="0"/>
              <a:t> scores)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CFB5F-DF2E-4160-B980-3A39B51A3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Fixed (87.8%)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57920-D9D3-4284-AA63-B60F0D66C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sz="3600" dirty="0" err="1"/>
              <a:t>Renovatable</a:t>
            </a:r>
            <a:r>
              <a:rPr lang="en-AU" sz="3600" dirty="0"/>
              <a:t> (81.7%)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E520F8-F2E6-48B6-AD84-600C66E34BD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07" y="2505075"/>
            <a:ext cx="3857573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F9817D9-D58A-4E5B-A520-F1535D1195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95" y="2505075"/>
            <a:ext cx="3857573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2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D7CC-F3DB-4D09-80A6-4F1F6112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Above-ground living area (square feet) </a:t>
            </a:r>
            <a:br>
              <a:rPr lang="en-US" dirty="0"/>
            </a:br>
            <a:r>
              <a:rPr lang="en-US" dirty="0"/>
              <a:t>vs Sale Price</a:t>
            </a:r>
            <a:endParaRPr lang="en-A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F63136C-5A85-4F15-8644-52A55AE71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6" y="1825625"/>
            <a:ext cx="102524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6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D7CC-F3DB-4D09-80A6-4F1F6112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Above-ground living area (square feet) </a:t>
            </a:r>
            <a:br>
              <a:rPr lang="en-US" dirty="0"/>
            </a:br>
            <a:r>
              <a:rPr lang="en-US" dirty="0"/>
              <a:t>vs Sale Price ($111.518472 per ft^2)</a:t>
            </a:r>
            <a:endParaRPr lang="en-A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F63136C-5A85-4F15-8644-52A55AE71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6" y="1825625"/>
            <a:ext cx="102524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9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75028A-94C3-4966-8E45-05CB22AA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neighbourhoods by their beta-1s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3E753408-BE0E-4F92-87D8-61BD4FAEBC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7" y="1825625"/>
            <a:ext cx="100058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5029-3028-41F7-9978-1F6EB62D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NIMBY / YIMBY</a:t>
            </a:r>
            <a:endParaRPr lang="en-AU" dirty="0"/>
          </a:p>
        </p:txBody>
      </p:sp>
      <p:pic>
        <p:nvPicPr>
          <p:cNvPr id="17420" name="Picture 12">
            <a:extLst>
              <a:ext uri="{FF2B5EF4-FFF2-40B4-BE49-F238E27FC236}">
                <a16:creationId xmlns:a16="http://schemas.microsoft.com/office/drawing/2014/main" id="{ADE89872-AB6F-4AD4-BCD2-DD0E0FCA4B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349" y="1825625"/>
            <a:ext cx="95553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36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735</Words>
  <Application>Microsoft Office PowerPoint</Application>
  <PresentationFormat>Widescreen</PresentationFormat>
  <Paragraphs>150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Courier New</vt:lpstr>
      <vt:lpstr>Helvetica Neue</vt:lpstr>
      <vt:lpstr>Nimbus Roman No9 L</vt:lpstr>
      <vt:lpstr>SourceSansPro</vt:lpstr>
      <vt:lpstr>Office Theme</vt:lpstr>
      <vt:lpstr>Ames Housing Data Insights</vt:lpstr>
      <vt:lpstr>Histogram of Sale Prices</vt:lpstr>
      <vt:lpstr>Our Training and Testing Data</vt:lpstr>
      <vt:lpstr>Splitting and sorting the Features  (Showing Top 5 χ2)</vt:lpstr>
      <vt:lpstr>Our Prediction Models at work  (and R2 scores)</vt:lpstr>
      <vt:lpstr>Above-ground living area (square feet)  vs Sale Price</vt:lpstr>
      <vt:lpstr>Above-ground living area (square feet)  vs Sale Price ($111.518472 per ft^2)</vt:lpstr>
      <vt:lpstr>The neighbourhoods by their beta-1s</vt:lpstr>
      <vt:lpstr>NIMBY / YIMBY</vt:lpstr>
      <vt:lpstr>‘Overall Quality’ vs Beta-1</vt:lpstr>
      <vt:lpstr>All features, correlations vs beta-1s</vt:lpstr>
      <vt:lpstr>Kitchen Quality</vt:lpstr>
      <vt:lpstr>Fireplaces’ beta-1s</vt:lpstr>
      <vt:lpstr>Abnormal Sale Conditions</vt:lpstr>
      <vt:lpstr>The End</vt:lpstr>
      <vt:lpstr>The End</vt:lpstr>
      <vt:lpstr>Splitting and sorting the Features</vt:lpstr>
      <vt:lpstr>PowerPoint Presentation</vt:lpstr>
      <vt:lpstr>Int64 corr x beta_1</vt:lpstr>
      <vt:lpstr>All Features: Correlation vs beta_1</vt:lpstr>
      <vt:lpstr>Estimate the sale price of properties based on their "fixed" characteristics, such as neighborhood, lot size, number of stories</vt:lpstr>
      <vt:lpstr>Estimate the impact of possible renovations to properties from the variation in sale price not explained by the fixed characteristics</vt:lpstr>
      <vt:lpstr>Bonus Question: Determine the features in the housing data that best predict "abnormal" sales (foreclosures, etc.)</vt:lpstr>
      <vt:lpstr>Determine any value of changeable property characteristics unexplained by the fixed ones </vt:lpstr>
      <vt:lpstr>What property characteristics predict an "abnormal" sale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 Kalinisan</dc:creator>
  <cp:lastModifiedBy>K. Kalinisan</cp:lastModifiedBy>
  <cp:revision>63</cp:revision>
  <dcterms:created xsi:type="dcterms:W3CDTF">2021-11-25T23:38:40Z</dcterms:created>
  <dcterms:modified xsi:type="dcterms:W3CDTF">2021-12-13T12:56:49Z</dcterms:modified>
</cp:coreProperties>
</file>